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A6E9EF-12D7-4528-8D40-DC6CC5B9BDB9}" v="23" dt="2019-07-16T17:14:31.031"/>
    <p1510:client id="{935F0A48-F1A1-D468-59D3-C477A85FBFAB}" v="142" dt="2019-07-16T18:09:31.009"/>
    <p1510:client id="{DCC11A79-A8DF-3348-9E41-A21655387524}" v="46" dt="2019-07-15T18:17:35.312"/>
  </p1510:revLst>
</p1510:revInfo>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26"/>
  </p:normalViewPr>
  <p:slideViewPr>
    <p:cSldViewPr snapToGrid="0" snapToObjects="1">
      <p:cViewPr varScale="1">
        <p:scale>
          <a:sx n="22" d="100"/>
          <a:sy n="22" d="100"/>
        </p:scale>
        <p:origin x="350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tiff>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000" dirty="0">
                <a:latin typeface="Open Sans"/>
                <a:ea typeface="Open Sans"/>
                <a:cs typeface="Open Sans"/>
                <a:sym typeface="Open Sans"/>
              </a:rPr>
              <a:t>Scalable Gunshot Detection Systems with Convolutional Neural Networks</a:t>
            </a:r>
            <a:endParaRPr sz="6000" dirty="0">
              <a:latin typeface="Open Sans"/>
              <a:ea typeface="Open Sans"/>
              <a:cs typeface="Open Sans"/>
              <a:sym typeface="Open Sans"/>
            </a:endParaRPr>
          </a:p>
        </p:txBody>
      </p:sp>
      <p:sp>
        <p:nvSpPr>
          <p:cNvPr id="55" name="Google Shape;55;p13"/>
          <p:cNvSpPr txBox="1"/>
          <p:nvPr/>
        </p:nvSpPr>
        <p:spPr>
          <a:xfrm>
            <a:off x="918059" y="3947705"/>
            <a:ext cx="12581789" cy="104091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918059" y="4991640"/>
            <a:ext cx="12581789" cy="3644618"/>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a:t>
            </a:r>
          </a:p>
          <a:p>
            <a:pPr lvl="0"/>
            <a:r>
              <a:rPr lang="en-US" sz="3000" dirty="0">
                <a:latin typeface="Cambria"/>
                <a:ea typeface="Cambria"/>
                <a:cs typeface="Cambria"/>
                <a:sym typeface="Cambria"/>
              </a:rPr>
              <a:t>on expensive systems that rely on humans differentiating between</a:t>
            </a:r>
          </a:p>
          <a:p>
            <a:pPr lvl="0"/>
            <a:r>
              <a:rPr lang="en-US" sz="3000" dirty="0">
                <a:latin typeface="Cambria"/>
                <a:ea typeface="Cambria"/>
                <a:cs typeface="Cambria"/>
                <a:sym typeface="Cambria"/>
              </a:rPr>
              <a:t>gunshots and non-gunshots, such as ShotSpotter®. Thus, a</a:t>
            </a:r>
          </a:p>
          <a:p>
            <a:pPr lvl="0"/>
            <a:r>
              <a:rPr lang="en-US" sz="3000" dirty="0">
                <a:latin typeface="Cambria"/>
                <a:ea typeface="Cambria"/>
                <a:cs typeface="Cambria"/>
                <a:sym typeface="Cambria"/>
              </a:rPr>
              <a:t>scalable gunshot detection system that is low in cost and high</a:t>
            </a:r>
          </a:p>
          <a:p>
            <a:pPr lvl="0"/>
            <a:r>
              <a:rPr lang="en-US" sz="3000" dirty="0">
                <a:latin typeface="Cambria"/>
                <a:ea typeface="Cambria"/>
                <a:cs typeface="Cambria"/>
                <a:sym typeface="Cambria"/>
              </a:rPr>
              <a:t>in accuracy would be advantageous for a variety of cities across</a:t>
            </a:r>
          </a:p>
          <a:p>
            <a:pPr lvl="0"/>
            <a:r>
              <a:rPr lang="en-US" sz="3000" dirty="0">
                <a:latin typeface="Cambria"/>
                <a:ea typeface="Cambria"/>
                <a:cs typeface="Cambria"/>
                <a:sym typeface="Cambria"/>
              </a:rPr>
              <a:t>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60283" y="25743880"/>
            <a:ext cx="12726215"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69765" y="26813669"/>
            <a:ext cx="12704983" cy="2676624"/>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magnitude of sound over a specified span of time. For our project, we created two models that analyzed sound represented as a spectrogram. For one model, the value at each specific cartesian coordinate is a single value, while with another model, the information is denser – a tuple is contained at each coordinate.</a:t>
            </a:r>
            <a:endParaRPr sz="2400" dirty="0">
              <a:latin typeface="Cambria"/>
              <a:ea typeface="Cambria"/>
              <a:cs typeface="Cambria"/>
              <a:sym typeface="Cambria"/>
            </a:endParaRPr>
          </a:p>
        </p:txBody>
      </p:sp>
      <p:sp>
        <p:nvSpPr>
          <p:cNvPr id="60" name="Google Shape;60;p13"/>
          <p:cNvSpPr txBox="1"/>
          <p:nvPr/>
        </p:nvSpPr>
        <p:spPr>
          <a:xfrm>
            <a:off x="217350" y="1750383"/>
            <a:ext cx="28826100" cy="1863454"/>
          </a:xfrm>
          <a:prstGeom prst="rect">
            <a:avLst/>
          </a:prstGeom>
          <a:solidFill>
            <a:srgbClr val="B4A7D6"/>
          </a:solidFill>
          <a:ln>
            <a:noFill/>
          </a:ln>
        </p:spPr>
        <p:txBody>
          <a:bodyPr spcFirstLastPara="1" wrap="square" lIns="91425" tIns="91425" rIns="91425" bIns="91425" anchor="t" anchorCtr="0">
            <a:noAutofit/>
          </a:bodyPr>
          <a:lstStyle/>
          <a:p>
            <a:pPr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a:solidFill>
                  <a:schemeClr val="dk1"/>
                </a:solidFill>
                <a:latin typeface="Cambria"/>
                <a:ea typeface="Cambria"/>
                <a:cs typeface="Cambria"/>
                <a:sym typeface="Cambria"/>
              </a:rPr>
              <a:t>, Dr.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60289" y="8960381"/>
            <a:ext cx="1263956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73" name="Google Shape;73;p13"/>
          <p:cNvSpPr txBox="1"/>
          <p:nvPr/>
        </p:nvSpPr>
        <p:spPr>
          <a:xfrm>
            <a:off x="15665429" y="3953277"/>
            <a:ext cx="12755100" cy="180007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7200" dirty="0">
                <a:latin typeface="Open Sans"/>
                <a:ea typeface="Open Sans"/>
                <a:cs typeface="Open Sans"/>
                <a:sym typeface="Open Sans"/>
              </a:rPr>
              <a:t>Methodology</a:t>
            </a:r>
            <a:endParaRPr lang="en-US" sz="7200" dirty="0">
              <a:latin typeface="Open Sans"/>
              <a:ea typeface="Open Sans"/>
              <a:cs typeface="Open Sans"/>
            </a:endParaRPr>
          </a:p>
          <a:p>
            <a:pPr marL="0" lvl="0" indent="0" rtl="0">
              <a:spcBef>
                <a:spcPts val="0"/>
              </a:spcBef>
              <a:spcAft>
                <a:spcPts val="0"/>
              </a:spcAft>
              <a:buNone/>
            </a:pPr>
            <a:r>
              <a:rPr lang="en" sz="4000">
                <a:latin typeface="Open Sans"/>
                <a:ea typeface="Open Sans"/>
                <a:cs typeface="Open Sans"/>
                <a:sym typeface="Open Sans"/>
              </a:rPr>
              <a:t>Process and Issues</a:t>
            </a:r>
            <a:endParaRPr sz="4000">
              <a:latin typeface="Open Sans"/>
              <a:ea typeface="Open Sans"/>
              <a:cs typeface="Open Sans"/>
            </a:endParaRPr>
          </a:p>
          <a:p>
            <a:pPr marL="0" lvl="0" indent="0" rtl="0">
              <a:spcBef>
                <a:spcPts val="0"/>
              </a:spcBef>
              <a:spcAft>
                <a:spcPts val="0"/>
              </a:spcAft>
              <a:buNone/>
            </a:pPr>
            <a:endParaRPr sz="3600" dirty="0"/>
          </a:p>
        </p:txBody>
      </p:sp>
      <p:sp>
        <p:nvSpPr>
          <p:cNvPr id="85" name="Google Shape;85;p13"/>
          <p:cNvSpPr txBox="1"/>
          <p:nvPr/>
        </p:nvSpPr>
        <p:spPr>
          <a:xfrm>
            <a:off x="15655001" y="6997439"/>
            <a:ext cx="12764699" cy="310233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dirty="0">
              <a:latin typeface="Cambria"/>
              <a:ea typeface="Cambria"/>
              <a:cs typeface="Cambria"/>
            </a:endParaRPr>
          </a:p>
        </p:txBody>
      </p:sp>
      <p:sp>
        <p:nvSpPr>
          <p:cNvPr id="87" name="Google Shape;87;p13"/>
          <p:cNvSpPr txBox="1"/>
          <p:nvPr/>
        </p:nvSpPr>
        <p:spPr>
          <a:xfrm>
            <a:off x="15650604" y="23245709"/>
            <a:ext cx="12764999"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a:latin typeface="Open Sans"/>
                <a:ea typeface="Open Sans"/>
                <a:cs typeface="Open Sans"/>
                <a:sym typeface="Open Sans"/>
              </a:rPr>
              <a:t> Detection Results</a:t>
            </a:r>
            <a:endParaRPr sz="6000">
              <a:latin typeface="Open Sans"/>
              <a:ea typeface="Open Sans"/>
              <a:cs typeface="Open Sans"/>
              <a:sym typeface="Open Sans"/>
            </a:endParaRPr>
          </a:p>
          <a:p>
            <a:pPr marL="0" lvl="0" indent="0" rtl="0">
              <a:spcBef>
                <a:spcPts val="0"/>
              </a:spcBef>
              <a:spcAft>
                <a:spcPts val="0"/>
              </a:spcAft>
              <a:buNone/>
            </a:pPr>
            <a:endParaRPr sz="3600" dirty="0"/>
          </a:p>
        </p:txBody>
      </p:sp>
      <p:sp>
        <p:nvSpPr>
          <p:cNvPr id="88" name="Google Shape;88;p13"/>
          <p:cNvSpPr txBox="1"/>
          <p:nvPr/>
        </p:nvSpPr>
        <p:spPr>
          <a:xfrm>
            <a:off x="15669928" y="24315521"/>
            <a:ext cx="12745525" cy="1560631"/>
          </a:xfrm>
          <a:prstGeom prst="rect">
            <a:avLst/>
          </a:prstGeom>
          <a:solidFill>
            <a:srgbClr val="B4A7D6"/>
          </a:solidFill>
          <a:ln>
            <a:noFill/>
          </a:ln>
        </p:spPr>
        <p:txBody>
          <a:bodyPr spcFirstLastPara="1" wrap="square" lIns="91425" tIns="91425" rIns="91425" bIns="91425" anchor="t" anchorCtr="0">
            <a:noAutofit/>
          </a:bodyPr>
          <a:lstStyle/>
          <a:p>
            <a:r>
              <a:rPr lang="en" sz="3000">
                <a:latin typeface="Cambria"/>
                <a:ea typeface="Cambria"/>
                <a:cs typeface="Cambria"/>
                <a:sym typeface="Cambria"/>
              </a:rPr>
              <a:t>Using a validation data set, we found that {insert findings here}.</a:t>
            </a:r>
            <a:endParaRPr sz="3000">
              <a:latin typeface="Cambria"/>
              <a:ea typeface="Cambria"/>
              <a:cs typeface="Cambria"/>
              <a:sym typeface="Cambria"/>
            </a:endParaRPr>
          </a:p>
        </p:txBody>
      </p:sp>
      <p:pic>
        <p:nvPicPr>
          <p:cNvPr id="102" name="Google Shape;102;p13"/>
          <p:cNvPicPr preferRelativeResize="0"/>
          <p:nvPr/>
        </p:nvPicPr>
        <p:blipFill>
          <a:blip r:embed="rId3"/>
          <a:srcRect/>
          <a:stretch/>
        </p:blipFill>
        <p:spPr>
          <a:xfrm>
            <a:off x="5186102" y="20166400"/>
            <a:ext cx="8302025" cy="2994280"/>
          </a:xfrm>
          <a:prstGeom prst="rect">
            <a:avLst/>
          </a:prstGeom>
          <a:noFill/>
          <a:ln>
            <a:solidFill>
              <a:srgbClr val="B4A8D5"/>
            </a:solidFill>
          </a:ln>
        </p:spPr>
      </p:pic>
      <p:sp>
        <p:nvSpPr>
          <p:cNvPr id="103" name="Google Shape;103;p13"/>
          <p:cNvSpPr txBox="1"/>
          <p:nvPr/>
        </p:nvSpPr>
        <p:spPr>
          <a:xfrm>
            <a:off x="860318" y="18761034"/>
            <a:ext cx="12639559"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69792" y="23599382"/>
            <a:ext cx="12697329" cy="1810928"/>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a:latin typeface="Cambria"/>
                <a:ea typeface="Cambria"/>
                <a:cs typeface="Cambria"/>
                <a:sym typeface="Cambria"/>
              </a:rPr>
              <a:t>iteratively sliding over small regions of data and </a:t>
            </a:r>
            <a:r>
              <a:rPr lang="en-US" sz="3000" dirty="0">
                <a:latin typeface="Cambria"/>
                <a:ea typeface="Cambria"/>
                <a:cs typeface="Cambria"/>
                <a:sym typeface="Cambria"/>
              </a:rPr>
              <a:t>translating any inherent properties in a region over to a proceeding network layer. This process is repeated up until the output layer which generates a prediction.</a:t>
            </a:r>
            <a:endParaRPr sz="3000" dirty="0">
              <a:latin typeface="Cambria"/>
              <a:ea typeface="Cambria"/>
              <a:cs typeface="Cambria"/>
              <a:sym typeface="Cambria"/>
            </a:endParaRPr>
          </a:p>
        </p:txBody>
      </p:sp>
      <p:sp>
        <p:nvSpPr>
          <p:cNvPr id="105" name="Google Shape;105;p13"/>
          <p:cNvSpPr txBox="1"/>
          <p:nvPr/>
        </p:nvSpPr>
        <p:spPr>
          <a:xfrm>
            <a:off x="869792" y="19830847"/>
            <a:ext cx="4188044" cy="389085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sp>
        <p:nvSpPr>
          <p:cNvPr id="110" name="Google Shape;56;p13">
            <a:extLst>
              <a:ext uri="{FF2B5EF4-FFF2-40B4-BE49-F238E27FC236}">
                <a16:creationId xmlns:a16="http://schemas.microsoft.com/office/drawing/2014/main" id="{F974B72B-5AD8-46E0-84A8-695D4A3ADF2F}"/>
              </a:ext>
            </a:extLst>
          </p:cNvPr>
          <p:cNvSpPr txBox="1"/>
          <p:nvPr/>
        </p:nvSpPr>
        <p:spPr>
          <a:xfrm>
            <a:off x="15664498" y="34824232"/>
            <a:ext cx="12735925" cy="1272174"/>
          </a:xfrm>
          <a:prstGeom prst="rect">
            <a:avLst/>
          </a:prstGeom>
          <a:solidFill>
            <a:srgbClr val="B4A7D6"/>
          </a:solidFill>
          <a:ln>
            <a:noFill/>
          </a:ln>
        </p:spPr>
        <p:txBody>
          <a:bodyPr spcFirstLastPara="1" wrap="square" lIns="91425" tIns="91425" rIns="91425" bIns="91425" anchor="t" anchorCtr="0">
            <a:noAutofit/>
          </a:bodyPr>
          <a:lstStyle/>
          <a:p>
            <a:pPr lvl="0"/>
            <a:r>
              <a:rPr lang="en-US" sz="3000">
                <a:latin typeface="Cambria"/>
                <a:ea typeface="Cambria"/>
                <a:cs typeface="Cambria"/>
                <a:sym typeface="Cambria"/>
              </a:rPr>
              <a:t>We gratefully acknowledge the support of NSF grant REU-1659488 which </a:t>
            </a:r>
            <a:r>
              <a:rPr lang="en-US" sz="3000" dirty="0">
                <a:latin typeface="Cambria"/>
                <a:ea typeface="Cambria"/>
                <a:cs typeface="Cambria"/>
                <a:sym typeface="Cambria"/>
              </a:rPr>
              <a:t>provided this project’s research stipends, travel funds, and supply money.</a:t>
            </a:r>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664492" y="33762283"/>
            <a:ext cx="12735925" cy="112772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pic>
        <p:nvPicPr>
          <p:cNvPr id="2" name="Picture 1">
            <a:extLst>
              <a:ext uri="{FF2B5EF4-FFF2-40B4-BE49-F238E27FC236}">
                <a16:creationId xmlns:a16="http://schemas.microsoft.com/office/drawing/2014/main" id="{0DA48E72-D84F-FA4C-9A5A-04EE82F4ED6F}"/>
              </a:ext>
            </a:extLst>
          </p:cNvPr>
          <p:cNvPicPr>
            <a:picLocks noChangeAspect="1"/>
          </p:cNvPicPr>
          <p:nvPr/>
        </p:nvPicPr>
        <p:blipFill>
          <a:blip r:embed="rId4"/>
          <a:stretch>
            <a:fillRect/>
          </a:stretch>
        </p:blipFill>
        <p:spPr>
          <a:xfrm>
            <a:off x="860293" y="29490943"/>
            <a:ext cx="12704982" cy="6589230"/>
          </a:xfrm>
          <a:prstGeom prst="rect">
            <a:avLst/>
          </a:prstGeom>
        </p:spPr>
      </p:pic>
      <p:graphicFrame>
        <p:nvGraphicFramePr>
          <p:cNvPr id="3" name="Table 2">
            <a:extLst>
              <a:ext uri="{FF2B5EF4-FFF2-40B4-BE49-F238E27FC236}">
                <a16:creationId xmlns:a16="http://schemas.microsoft.com/office/drawing/2014/main" id="{5A2FE1C5-8741-CD46-BC44-E31A78210A47}"/>
              </a:ext>
            </a:extLst>
          </p:cNvPr>
          <p:cNvGraphicFramePr>
            <a:graphicFrameLocks noGrp="1"/>
          </p:cNvGraphicFramePr>
          <p:nvPr>
            <p:extLst>
              <p:ext uri="{D42A27DB-BD31-4B8C-83A1-F6EECF244321}">
                <p14:modId xmlns:p14="http://schemas.microsoft.com/office/powerpoint/2010/main" val="636104684"/>
              </p:ext>
            </p:extLst>
          </p:nvPr>
        </p:nvGraphicFramePr>
        <p:xfrm>
          <a:off x="15665840" y="26262642"/>
          <a:ext cx="12783716" cy="7174917"/>
        </p:xfrm>
        <a:graphic>
          <a:graphicData uri="http://schemas.openxmlformats.org/drawingml/2006/table">
            <a:tbl>
              <a:tblPr firstRow="1" bandRow="1">
                <a:tableStyleId>{50229B8C-A754-4A68-883B-8335CC01DA55}</a:tableStyleId>
              </a:tblPr>
              <a:tblGrid>
                <a:gridCol w="2459779">
                  <a:extLst>
                    <a:ext uri="{9D8B030D-6E8A-4147-A177-3AD203B41FA5}">
                      <a16:colId xmlns:a16="http://schemas.microsoft.com/office/drawing/2014/main" val="963504657"/>
                    </a:ext>
                  </a:extLst>
                </a:gridCol>
                <a:gridCol w="1967591">
                  <a:extLst>
                    <a:ext uri="{9D8B030D-6E8A-4147-A177-3AD203B41FA5}">
                      <a16:colId xmlns:a16="http://schemas.microsoft.com/office/drawing/2014/main" val="534792566"/>
                    </a:ext>
                  </a:extLst>
                </a:gridCol>
                <a:gridCol w="1964490">
                  <a:extLst>
                    <a:ext uri="{9D8B030D-6E8A-4147-A177-3AD203B41FA5}">
                      <a16:colId xmlns:a16="http://schemas.microsoft.com/office/drawing/2014/main" val="2821751573"/>
                    </a:ext>
                  </a:extLst>
                </a:gridCol>
                <a:gridCol w="1597964">
                  <a:extLst>
                    <a:ext uri="{9D8B030D-6E8A-4147-A177-3AD203B41FA5}">
                      <a16:colId xmlns:a16="http://schemas.microsoft.com/office/drawing/2014/main" val="2907839870"/>
                    </a:ext>
                  </a:extLst>
                </a:gridCol>
                <a:gridCol w="1597964">
                  <a:extLst>
                    <a:ext uri="{9D8B030D-6E8A-4147-A177-3AD203B41FA5}">
                      <a16:colId xmlns:a16="http://schemas.microsoft.com/office/drawing/2014/main" val="4187529790"/>
                    </a:ext>
                  </a:extLst>
                </a:gridCol>
                <a:gridCol w="1597964">
                  <a:extLst>
                    <a:ext uri="{9D8B030D-6E8A-4147-A177-3AD203B41FA5}">
                      <a16:colId xmlns:a16="http://schemas.microsoft.com/office/drawing/2014/main" val="180333393"/>
                    </a:ext>
                  </a:extLst>
                </a:gridCol>
                <a:gridCol w="1597964">
                  <a:extLst>
                    <a:ext uri="{9D8B030D-6E8A-4147-A177-3AD203B41FA5}">
                      <a16:colId xmlns:a16="http://schemas.microsoft.com/office/drawing/2014/main" val="619190623"/>
                    </a:ext>
                  </a:extLst>
                </a:gridCol>
              </a:tblGrid>
              <a:tr h="1763221">
                <a:tc rowSpan="2">
                  <a:txBody>
                    <a:bodyPr/>
                    <a:lstStyle/>
                    <a:p>
                      <a:pPr algn="ctr"/>
                      <a:endParaRPr lang="en-US" sz="2800" dirty="0">
                        <a:latin typeface="+mn-lt"/>
                      </a:endParaRPr>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1D Convolutional Neural Network</a:t>
                      </a: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2D Convolutional</a:t>
                      </a:r>
                      <a:r>
                        <a:rPr lang="en-US" sz="2800" dirty="0">
                          <a:latin typeface="+mn-lt"/>
                          <a:ea typeface="Cambria"/>
                          <a:cs typeface="Cambria"/>
                        </a:rPr>
                        <a:t> Neural Network</a:t>
                      </a:r>
                      <a:endParaRPr lang="en-US" sz="2800" dirty="0">
                        <a:latin typeface="+mn-lt"/>
                        <a:ea typeface="Cambria"/>
                        <a:cs typeface="Cambria"/>
                        <a:sym typeface="Cambria"/>
                      </a:endParaRP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rPr>
                        <a:t>1D + 2D Convolutional Neural Network Ensemble</a:t>
                      </a:r>
                      <a:endParaRPr lang="en-US" sz="2800" dirty="0">
                        <a:latin typeface="+mn-lt"/>
                        <a:ea typeface="Cambria"/>
                        <a:cs typeface="Cambria"/>
                        <a:sym typeface="Cambria"/>
                      </a:endParaRPr>
                    </a:p>
                  </a:txBody>
                  <a:tcPr/>
                </a:tc>
                <a:tc hMerge="1">
                  <a:txBody>
                    <a:bodyPr/>
                    <a:lstStyle/>
                    <a:p>
                      <a:endParaRPr lang="en-US"/>
                    </a:p>
                  </a:txBody>
                  <a:tcPr/>
                </a:tc>
                <a:extLst>
                  <a:ext uri="{0D108BD9-81ED-4DB2-BD59-A6C34878D82A}">
                    <a16:rowId xmlns:a16="http://schemas.microsoft.com/office/drawing/2014/main" val="2940478925"/>
                  </a:ext>
                </a:extLst>
              </a:tr>
              <a:tr h="962843">
                <a:tc vMerge="1">
                  <a:txBody>
                    <a:bodyPr/>
                    <a:lstStyle/>
                    <a:p>
                      <a:endParaRPr lang="en-US"/>
                    </a:p>
                  </a:txBody>
                  <a:tcPr/>
                </a:tc>
                <a:tc>
                  <a:txBody>
                    <a:bodyPr/>
                    <a:lstStyle/>
                    <a:p>
                      <a:pPr algn="ctr"/>
                      <a:r>
                        <a:rPr lang="en-US" sz="2800" dirty="0" err="1">
                          <a:latin typeface="+mn-lt"/>
                          <a:ea typeface="Cambria"/>
                          <a:cs typeface="Cambria"/>
                          <a:sym typeface="Cambria"/>
                        </a:rPr>
                        <a:t>Keras</a:t>
                      </a:r>
                      <a:endParaRPr lang="en-US" sz="2800" dirty="0" err="1">
                        <a:latin typeface="+mn-lt"/>
                      </a:endParaRPr>
                    </a:p>
                  </a:txBody>
                  <a:tcPr/>
                </a:tc>
                <a:tc>
                  <a:txBody>
                    <a:bodyPr/>
                    <a:lstStyle/>
                    <a:p>
                      <a:pPr algn="ctr"/>
                      <a:r>
                        <a:rPr lang="en-US" sz="2800" dirty="0" err="1">
                          <a:latin typeface="+mn-lt"/>
                          <a:ea typeface="Cambria"/>
                          <a:cs typeface="Cambria"/>
                          <a:sym typeface="Cambria"/>
                        </a:rPr>
                        <a:t>TFLite</a:t>
                      </a:r>
                      <a:endParaRPr lang="en-US" sz="2800" dirty="0" err="1">
                        <a:latin typeface="+mn-lt"/>
                      </a:endParaRPr>
                    </a:p>
                  </a:txBody>
                  <a:tcPr/>
                </a:tc>
                <a:tc>
                  <a:txBody>
                    <a:bodyPr/>
                    <a:lstStyle/>
                    <a:p>
                      <a:pPr algn="ctr"/>
                      <a:r>
                        <a:rPr lang="en-US" sz="2800" dirty="0" err="1">
                          <a:latin typeface="+mn-lt"/>
                        </a:rPr>
                        <a:t>Keras</a:t>
                      </a:r>
                      <a:endParaRPr lang="en-US" sz="2800" dirty="0">
                        <a:latin typeface="+mn-lt"/>
                      </a:endParaRPr>
                    </a:p>
                  </a:txBody>
                  <a:tcPr/>
                </a:tc>
                <a:tc>
                  <a:txBody>
                    <a:bodyPr/>
                    <a:lstStyle/>
                    <a:p>
                      <a:pPr algn="ctr"/>
                      <a:r>
                        <a:rPr lang="en-US" sz="2800" dirty="0" err="1">
                          <a:latin typeface="+mn-lt"/>
                        </a:rPr>
                        <a:t>TFLite</a:t>
                      </a:r>
                      <a:endParaRPr lang="en-US" sz="2800" dirty="0">
                        <a:latin typeface="+mn-lt"/>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Keras</a:t>
                      </a:r>
                      <a:endParaRPr lang="en-US" sz="2800" dirty="0">
                        <a:latin typeface="+mn-lt"/>
                        <a:ea typeface="Cambria"/>
                        <a:cs typeface="Cambria"/>
                        <a:sym typeface="Cambria"/>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TFLite</a:t>
                      </a:r>
                      <a:endParaRPr lang="en-US" sz="2800" dirty="0">
                        <a:latin typeface="+mn-lt"/>
                        <a:ea typeface="Cambria"/>
                        <a:cs typeface="Cambria"/>
                        <a:sym typeface="Cambria"/>
                      </a:endParaRPr>
                    </a:p>
                  </a:txBody>
                  <a:tcPr/>
                </a:tc>
                <a:extLst>
                  <a:ext uri="{0D108BD9-81ED-4DB2-BD59-A6C34878D82A}">
                    <a16:rowId xmlns:a16="http://schemas.microsoft.com/office/drawing/2014/main" val="3474309314"/>
                  </a:ext>
                </a:extLst>
              </a:tr>
              <a:tr h="1559015">
                <a:tc>
                  <a:txBody>
                    <a:bodyPr/>
                    <a:lstStyle/>
                    <a:p>
                      <a:pPr algn="ctr"/>
                      <a:r>
                        <a:rPr lang="en-US" sz="2800" dirty="0">
                          <a:latin typeface="+mn-lt"/>
                        </a:rPr>
                        <a:t>Precision</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3077528074"/>
                  </a:ext>
                </a:extLst>
              </a:tr>
              <a:tr h="1511332">
                <a:tc>
                  <a:txBody>
                    <a:bodyPr/>
                    <a:lstStyle/>
                    <a:p>
                      <a:pPr algn="ctr"/>
                      <a:r>
                        <a:rPr lang="en-US" sz="2800" dirty="0">
                          <a:latin typeface="+mn-lt"/>
                        </a:rPr>
                        <a:t>Accuracy</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627863643"/>
                  </a:ext>
                </a:extLst>
              </a:tr>
              <a:tr h="1343407">
                <a:tc>
                  <a:txBody>
                    <a:bodyPr/>
                    <a:lstStyle/>
                    <a:p>
                      <a:pPr algn="ctr"/>
                      <a:r>
                        <a:rPr lang="en-US" sz="2800" dirty="0">
                          <a:latin typeface="+mn-lt"/>
                        </a:rPr>
                        <a:t>Recall</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2166623883"/>
                  </a:ext>
                </a:extLst>
              </a:tr>
            </a:tbl>
          </a:graphicData>
        </a:graphic>
      </p:graphicFrame>
      <p:sp>
        <p:nvSpPr>
          <p:cNvPr id="93" name="Google Shape;56;p13">
            <a:extLst>
              <a:ext uri="{FF2B5EF4-FFF2-40B4-BE49-F238E27FC236}">
                <a16:creationId xmlns:a16="http://schemas.microsoft.com/office/drawing/2014/main" id="{E3CB6FFD-80FE-9449-A330-C6D94AE6393F}"/>
              </a:ext>
            </a:extLst>
          </p:cNvPr>
          <p:cNvSpPr txBox="1"/>
          <p:nvPr/>
        </p:nvSpPr>
        <p:spPr>
          <a:xfrm>
            <a:off x="860293" y="10020118"/>
            <a:ext cx="12639559" cy="2647692"/>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We obtained out data from two places – free internet  databases such as Freesound and sounds recorded on a Raspberry Pi microcomputer. In addition to this, we used a generative adversarial network (GAN) as well as augmentations to create additional samples of gunfire sounds and to </a:t>
            </a:r>
            <a:r>
              <a:rPr lang="en-US" sz="3000">
                <a:latin typeface="Cambria"/>
                <a:ea typeface="Cambria"/>
                <a:cs typeface="Cambria"/>
                <a:sym typeface="Cambria"/>
              </a:rPr>
              <a:t>prevent our model from overfitting to our compiled dataset.</a:t>
            </a:r>
            <a:endParaRPr sz="3000">
              <a:latin typeface="Cambria"/>
              <a:ea typeface="Cambria"/>
              <a:cs typeface="Cambria"/>
              <a:sym typeface="Cambria"/>
            </a:endParaRPr>
          </a:p>
        </p:txBody>
      </p:sp>
      <p:graphicFrame>
        <p:nvGraphicFramePr>
          <p:cNvPr id="5" name="Table 4">
            <a:extLst>
              <a:ext uri="{FF2B5EF4-FFF2-40B4-BE49-F238E27FC236}">
                <a16:creationId xmlns:a16="http://schemas.microsoft.com/office/drawing/2014/main" id="{26235F1E-FE96-054A-BCBA-ED139B188C72}"/>
              </a:ext>
            </a:extLst>
          </p:cNvPr>
          <p:cNvGraphicFramePr>
            <a:graphicFrameLocks noGrp="1"/>
          </p:cNvGraphicFramePr>
          <p:nvPr>
            <p:extLst>
              <p:ext uri="{D42A27DB-BD31-4B8C-83A1-F6EECF244321}">
                <p14:modId xmlns:p14="http://schemas.microsoft.com/office/powerpoint/2010/main" val="1422191916"/>
              </p:ext>
            </p:extLst>
          </p:nvPr>
        </p:nvGraphicFramePr>
        <p:xfrm>
          <a:off x="889173" y="12980385"/>
          <a:ext cx="12656405" cy="5404886"/>
        </p:xfrm>
        <a:graphic>
          <a:graphicData uri="http://schemas.openxmlformats.org/drawingml/2006/table">
            <a:tbl>
              <a:tblPr firstRow="1" bandRow="1">
                <a:tableStyleId>{50229B8C-A754-4A68-883B-8335CC01DA55}</a:tableStyleId>
              </a:tblPr>
              <a:tblGrid>
                <a:gridCol w="2784533">
                  <a:extLst>
                    <a:ext uri="{9D8B030D-6E8A-4147-A177-3AD203B41FA5}">
                      <a16:colId xmlns:a16="http://schemas.microsoft.com/office/drawing/2014/main" val="3876280201"/>
                    </a:ext>
                  </a:extLst>
                </a:gridCol>
                <a:gridCol w="2340577">
                  <a:extLst>
                    <a:ext uri="{9D8B030D-6E8A-4147-A177-3AD203B41FA5}">
                      <a16:colId xmlns:a16="http://schemas.microsoft.com/office/drawing/2014/main" val="3635544351"/>
                    </a:ext>
                  </a:extLst>
                </a:gridCol>
                <a:gridCol w="2178037">
                  <a:extLst>
                    <a:ext uri="{9D8B030D-6E8A-4147-A177-3AD203B41FA5}">
                      <a16:colId xmlns:a16="http://schemas.microsoft.com/office/drawing/2014/main" val="3893925451"/>
                    </a:ext>
                  </a:extLst>
                </a:gridCol>
                <a:gridCol w="2015497">
                  <a:extLst>
                    <a:ext uri="{9D8B030D-6E8A-4147-A177-3AD203B41FA5}">
                      <a16:colId xmlns:a16="http://schemas.microsoft.com/office/drawing/2014/main" val="1384662547"/>
                    </a:ext>
                  </a:extLst>
                </a:gridCol>
                <a:gridCol w="3337761">
                  <a:extLst>
                    <a:ext uri="{9D8B030D-6E8A-4147-A177-3AD203B41FA5}">
                      <a16:colId xmlns:a16="http://schemas.microsoft.com/office/drawing/2014/main" val="2067229245"/>
                    </a:ext>
                  </a:extLst>
                </a:gridCol>
              </a:tblGrid>
              <a:tr h="1046246">
                <a:tc>
                  <a:txBody>
                    <a:bodyPr/>
                    <a:lstStyle/>
                    <a:p>
                      <a:r>
                        <a:rPr lang="en-US" sz="2800" dirty="0"/>
                        <a:t>Time Shift</a:t>
                      </a:r>
                    </a:p>
                  </a:txBody>
                  <a:tcPr/>
                </a:tc>
                <a:tc>
                  <a:txBody>
                    <a:bodyPr/>
                    <a:lstStyle/>
                    <a:p>
                      <a:r>
                        <a:rPr lang="en-US" sz="2800" dirty="0"/>
                        <a:t>Pitch Change</a:t>
                      </a:r>
                    </a:p>
                  </a:txBody>
                  <a:tcPr/>
                </a:tc>
                <a:tc>
                  <a:txBody>
                    <a:bodyPr/>
                    <a:lstStyle/>
                    <a:p>
                      <a:r>
                        <a:rPr lang="en-US" sz="2800" dirty="0"/>
                        <a:t>Speed Change</a:t>
                      </a:r>
                    </a:p>
                  </a:txBody>
                  <a:tcPr/>
                </a:tc>
                <a:tc>
                  <a:txBody>
                    <a:bodyPr/>
                    <a:lstStyle/>
                    <a:p>
                      <a:r>
                        <a:rPr lang="en-US" sz="2800" dirty="0"/>
                        <a:t>Volume Change</a:t>
                      </a:r>
                    </a:p>
                  </a:txBody>
                  <a:tcPr/>
                </a:tc>
                <a:tc>
                  <a:txBody>
                    <a:bodyPr/>
                    <a:lstStyle/>
                    <a:p>
                      <a:r>
                        <a:rPr lang="en-US" sz="2800" dirty="0"/>
                        <a:t>Background Noise Addition</a:t>
                      </a:r>
                      <a:endParaRPr lang="en-US" dirty="0"/>
                    </a:p>
                  </a:txBody>
                  <a:tcPr/>
                </a:tc>
                <a:extLst>
                  <a:ext uri="{0D108BD9-81ED-4DB2-BD59-A6C34878D82A}">
                    <a16:rowId xmlns:a16="http://schemas.microsoft.com/office/drawing/2014/main" val="2471549472"/>
                  </a:ext>
                </a:extLst>
              </a:tr>
              <a:tr h="3650237">
                <a:tc>
                  <a:txBody>
                    <a:bodyPr/>
                    <a:lstStyle/>
                    <a:p>
                      <a:r>
                        <a:rPr lang="en-US" sz="2800" dirty="0"/>
                        <a:t>Shifts a sound sample to the left or right by a </a:t>
                      </a:r>
                      <a:r>
                        <a:rPr lang="en-US" sz="2800" b="0" dirty="0"/>
                        <a:t>randomly </a:t>
                      </a:r>
                      <a:r>
                        <a:rPr lang="en-US" sz="2800" dirty="0"/>
                        <a:t>chosen amount less than 50% of the length, and then fills in silence as needed.</a:t>
                      </a:r>
                    </a:p>
                  </a:txBody>
                  <a:tcPr/>
                </a:tc>
                <a:tc>
                  <a:txBody>
                    <a:bodyPr/>
                    <a:lstStyle/>
                    <a:p>
                      <a:r>
                        <a:rPr lang="en-US" sz="2800" dirty="0"/>
                        <a:t>Changes the pitch of a sample by a randomly-chosen factor between 70% and 130%.</a:t>
                      </a:r>
                    </a:p>
                  </a:txBody>
                  <a:tcPr/>
                </a:tc>
                <a:tc>
                  <a:txBody>
                    <a:bodyPr/>
                    <a:lstStyle/>
                    <a:p>
                      <a:r>
                        <a:rPr lang="en-US" sz="2800" dirty="0"/>
                        <a:t>Alters the playback speed of a sample by a randomly-chosen amount</a:t>
                      </a:r>
                      <a:endParaRPr lang="en-US" dirty="0"/>
                    </a:p>
                    <a:p>
                      <a:pPr lvl="0">
                        <a:buNone/>
                      </a:pPr>
                      <a:r>
                        <a:rPr lang="en-US" sz="2800" dirty="0"/>
                        <a:t>between 70% and 130%.</a:t>
                      </a:r>
                      <a:endParaRPr lang="en-US"/>
                    </a:p>
                  </a:txBody>
                  <a:tcPr/>
                </a:tc>
                <a:tc>
                  <a:txBody>
                    <a:bodyPr/>
                    <a:lstStyle/>
                    <a:p>
                      <a:r>
                        <a:rPr lang="en-US" sz="2800" dirty="0"/>
                        <a:t>Increases the amplitude of a sample</a:t>
                      </a:r>
                      <a:endParaRPr lang="en-US" dirty="0"/>
                    </a:p>
                    <a:p>
                      <a:pPr lvl="0">
                        <a:buNone/>
                      </a:pPr>
                      <a:r>
                        <a:rPr lang="en-US" sz="2800" dirty="0"/>
                        <a:t>with a uniformly-random variable.</a:t>
                      </a:r>
                    </a:p>
                  </a:txBody>
                  <a:tcPr/>
                </a:tc>
                <a:tc>
                  <a:txBody>
                    <a:bodyPr/>
                    <a:lstStyle/>
                    <a:p>
                      <a:r>
                        <a:rPr lang="en-US" sz="2800" dirty="0"/>
                        <a:t>Introduces random</a:t>
                      </a:r>
                      <a:endParaRPr lang="en-US" dirty="0"/>
                    </a:p>
                    <a:p>
                      <a:pPr lvl="0">
                        <a:buNone/>
                      </a:pPr>
                      <a:r>
                        <a:rPr lang="en-US" sz="2800" dirty="0"/>
                        <a:t>background noise into a sample while making sure that no gunshots are added into a sample that does not originally contain a gunshot.</a:t>
                      </a:r>
                      <a:endParaRPr lang="en-US"/>
                    </a:p>
                  </a:txBody>
                  <a:tcPr/>
                </a:tc>
                <a:extLst>
                  <a:ext uri="{0D108BD9-81ED-4DB2-BD59-A6C34878D82A}">
                    <a16:rowId xmlns:a16="http://schemas.microsoft.com/office/drawing/2014/main" val="3549433029"/>
                  </a:ext>
                </a:extLst>
              </a:tr>
            </a:tbl>
          </a:graphicData>
        </a:graphic>
      </p:graphicFrame>
      <p:sp>
        <p:nvSpPr>
          <p:cNvPr id="98" name="Google Shape;85;p13">
            <a:extLst>
              <a:ext uri="{FF2B5EF4-FFF2-40B4-BE49-F238E27FC236}">
                <a16:creationId xmlns:a16="http://schemas.microsoft.com/office/drawing/2014/main" id="{6555FD30-81E6-2B4B-AA3E-CB602320429A}"/>
              </a:ext>
            </a:extLst>
          </p:cNvPr>
          <p:cNvSpPr txBox="1"/>
          <p:nvPr/>
        </p:nvSpPr>
        <p:spPr>
          <a:xfrm>
            <a:off x="15664685" y="11572057"/>
            <a:ext cx="12754989" cy="315012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Each model was then deployed to a Raspberry Pi Model 3 B+ with an SMS modem attached. In order to conserve space, we decided to convert them to TensorFlow Lite (TFLite) models, with a tradeoff for performance time. Our program has three processes – one to put audio from a stream onto a queue, one to analyze sound data pulled from the queue, and one to send an SMS alert message to a predetermined list of phone numbers.</a:t>
            </a:r>
          </a:p>
        </p:txBody>
      </p:sp>
      <p:sp>
        <p:nvSpPr>
          <p:cNvPr id="100" name="Google Shape;61;p13">
            <a:extLst>
              <a:ext uri="{FF2B5EF4-FFF2-40B4-BE49-F238E27FC236}">
                <a16:creationId xmlns:a16="http://schemas.microsoft.com/office/drawing/2014/main" id="{E76ABDED-380B-9E49-8D74-9A1EF188A5E1}"/>
              </a:ext>
            </a:extLst>
          </p:cNvPr>
          <p:cNvSpPr txBox="1"/>
          <p:nvPr/>
        </p:nvSpPr>
        <p:spPr>
          <a:xfrm>
            <a:off x="15664574" y="5941549"/>
            <a:ext cx="12755100" cy="105063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Training</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2" name="Google Shape;61;p13">
            <a:extLst>
              <a:ext uri="{FF2B5EF4-FFF2-40B4-BE49-F238E27FC236}">
                <a16:creationId xmlns:a16="http://schemas.microsoft.com/office/drawing/2014/main" id="{BC549635-7C75-8A4D-B92E-1269FC28BD44}"/>
              </a:ext>
            </a:extLst>
          </p:cNvPr>
          <p:cNvSpPr txBox="1"/>
          <p:nvPr/>
        </p:nvSpPr>
        <p:spPr>
          <a:xfrm>
            <a:off x="15654060" y="19256172"/>
            <a:ext cx="12735926"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Performance</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3" name="Google Shape;61;p13">
            <a:extLst>
              <a:ext uri="{FF2B5EF4-FFF2-40B4-BE49-F238E27FC236}">
                <a16:creationId xmlns:a16="http://schemas.microsoft.com/office/drawing/2014/main" id="{DDB97CA1-419A-1747-97E0-CB387A6D8F5F}"/>
              </a:ext>
            </a:extLst>
          </p:cNvPr>
          <p:cNvSpPr txBox="1"/>
          <p:nvPr/>
        </p:nvSpPr>
        <p:spPr>
          <a:xfrm>
            <a:off x="15654998" y="10378793"/>
            <a:ext cx="12755100" cy="1261498"/>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Deployment</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4" name="Google Shape;85;p13">
            <a:extLst>
              <a:ext uri="{FF2B5EF4-FFF2-40B4-BE49-F238E27FC236}">
                <a16:creationId xmlns:a16="http://schemas.microsoft.com/office/drawing/2014/main" id="{B47F5273-73FF-2A48-AE63-C1C66D83A2BD}"/>
              </a:ext>
            </a:extLst>
          </p:cNvPr>
          <p:cNvSpPr txBox="1"/>
          <p:nvPr/>
        </p:nvSpPr>
        <p:spPr>
          <a:xfrm>
            <a:off x="15654060" y="20326182"/>
            <a:ext cx="12745526" cy="260392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a:t>
            </a:r>
          </a:p>
        </p:txBody>
      </p:sp>
      <p:pic>
        <p:nvPicPr>
          <p:cNvPr id="11" name="Picture 11" descr="A close up of a cell phone&#10;&#10;Description generated with high confidence">
            <a:extLst>
              <a:ext uri="{FF2B5EF4-FFF2-40B4-BE49-F238E27FC236}">
                <a16:creationId xmlns:a16="http://schemas.microsoft.com/office/drawing/2014/main" id="{3EEC5281-9D7C-4590-9563-9CBB2D993C6B}"/>
              </a:ext>
            </a:extLst>
          </p:cNvPr>
          <p:cNvPicPr>
            <a:picLocks noChangeAspect="1"/>
          </p:cNvPicPr>
          <p:nvPr/>
        </p:nvPicPr>
        <p:blipFill>
          <a:blip r:embed="rId5"/>
          <a:stretch>
            <a:fillRect/>
          </a:stretch>
        </p:blipFill>
        <p:spPr>
          <a:xfrm>
            <a:off x="25399947" y="16153263"/>
            <a:ext cx="2743919" cy="1662379"/>
          </a:xfrm>
          <a:prstGeom prst="rect">
            <a:avLst/>
          </a:prstGeom>
        </p:spPr>
      </p:pic>
      <p:pic>
        <p:nvPicPr>
          <p:cNvPr id="15" name="Picture 15" descr="A close up of a white wall&#10;&#10;Description generated with low confidence">
            <a:extLst>
              <a:ext uri="{FF2B5EF4-FFF2-40B4-BE49-F238E27FC236}">
                <a16:creationId xmlns:a16="http://schemas.microsoft.com/office/drawing/2014/main" id="{357FC4FE-CFDC-46E4-A621-1A1A3E04DE95}"/>
              </a:ext>
            </a:extLst>
          </p:cNvPr>
          <p:cNvPicPr>
            <a:picLocks noChangeAspect="1"/>
          </p:cNvPicPr>
          <p:nvPr/>
        </p:nvPicPr>
        <p:blipFill>
          <a:blip r:embed="rId6"/>
          <a:stretch>
            <a:fillRect/>
          </a:stretch>
        </p:blipFill>
        <p:spPr>
          <a:xfrm>
            <a:off x="15927577" y="15785381"/>
            <a:ext cx="2743919" cy="2743200"/>
          </a:xfrm>
          <a:prstGeom prst="rect">
            <a:avLst/>
          </a:prstGeom>
        </p:spPr>
      </p:pic>
      <p:pic>
        <p:nvPicPr>
          <p:cNvPr id="19" name="Picture 19" descr="A picture containing electronics, circuit&#10;&#10;Description generated with very high confidence">
            <a:extLst>
              <a:ext uri="{FF2B5EF4-FFF2-40B4-BE49-F238E27FC236}">
                <a16:creationId xmlns:a16="http://schemas.microsoft.com/office/drawing/2014/main" id="{99C417B6-1F60-42B0-9568-5C11401694F4}"/>
              </a:ext>
            </a:extLst>
          </p:cNvPr>
          <p:cNvPicPr>
            <a:picLocks noChangeAspect="1"/>
          </p:cNvPicPr>
          <p:nvPr/>
        </p:nvPicPr>
        <p:blipFill>
          <a:blip r:embed="rId7"/>
          <a:stretch>
            <a:fillRect/>
          </a:stretch>
        </p:blipFill>
        <p:spPr>
          <a:xfrm>
            <a:off x="20011818" y="15471541"/>
            <a:ext cx="4047807" cy="300665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TotalTime>
  <Words>698</Words>
  <Application>Microsoft Office PowerPoint</Application>
  <PresentationFormat>Custom</PresentationFormat>
  <Paragraphs>54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Gabe Magee</cp:lastModifiedBy>
  <cp:revision>588</cp:revision>
  <dcterms:modified xsi:type="dcterms:W3CDTF">2019-07-16T18:10:00Z</dcterms:modified>
</cp:coreProperties>
</file>